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65" r:id="rId6"/>
    <p:sldId id="261" r:id="rId7"/>
    <p:sldId id="267" r:id="rId8"/>
    <p:sldId id="262" r:id="rId9"/>
    <p:sldId id="263" r:id="rId10"/>
    <p:sldId id="264" r:id="rId11"/>
    <p:sldId id="257" r:id="rId12"/>
    <p:sldId id="268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17D33"/>
    <a:srgbClr val="324D1F"/>
    <a:srgbClr val="273C18"/>
    <a:srgbClr val="254275"/>
    <a:srgbClr val="0060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5290-BF92-4A4E-ABC9-06DFD7F1417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F213-BDF3-4133-A33C-B34DD89CF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0102-038A-4BB7-90D8-38E5E97EE1BF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C48A-FEC9-4A3A-9273-68CEC56C8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CC24-040C-4D60-AD5F-5CA61811815D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7588-FD88-4E0B-A2F2-F01FF11F3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B206-4800-427A-BAD6-CF78C9471C7C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53A3-A00A-4CD1-8FE5-852CC3073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8370-A463-4BA6-9413-14B3092CE8E7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D813-2F31-4D13-97C3-DA0BB69AE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674D-0FF7-49F6-8081-6F770D9F69F8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1ABF-007D-4B06-8C47-CD79AFCA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F98-2A34-4D5A-AD53-BCCD0A0CEC10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92BB-7462-4B9A-AC65-0539ACC6A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9E36-16BB-4521-A4A2-F0D7B2B2CFE3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B040-3B2D-47B6-B049-636620D03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68A8-4E4F-4847-9ACD-69AAB9E041C8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BFE0-33BD-4593-9DC5-B854C4C9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E1E9-BEB5-43B1-8C6C-87A0EDE7CA15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78D2-8756-41AD-A0BF-D733B6988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1F0F-8CCA-414A-8B4F-640DA0F09743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EAC7-2D2D-42D6-A46C-9D67490EC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0B945-752C-419E-B221-08A651749840}" type="datetimeFigureOut">
              <a:rPr lang="ru-RU"/>
              <a:pPr>
                <a:defRPr/>
              </a:pPr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E83C7-EC0F-430A-B35A-876AF76E9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1230313"/>
            <a:ext cx="5362575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5054600" y="1681163"/>
            <a:ext cx="6804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548235"/>
                </a:solidFill>
                <a:latin typeface="Georgia" pitchFamily="18" charset="0"/>
                <a:ea typeface="Iskoola Pota"/>
                <a:cs typeface="Iskoola Pota"/>
              </a:rPr>
              <a:t>ПАМЯТКА РОДИТЕЛЯМ</a:t>
            </a: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5151438" y="4146550"/>
            <a:ext cx="6689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254275"/>
                </a:solidFill>
                <a:latin typeface="Cambria" pitchFamily="18" charset="0"/>
                <a:cs typeface="Times New Roman" pitchFamily="18" charset="0"/>
              </a:rPr>
              <a:t>Гунбина Е.Д., </a:t>
            </a:r>
            <a:r>
              <a:rPr lang="ru-RU" sz="2000">
                <a:solidFill>
                  <a:srgbClr val="254275"/>
                </a:solidFill>
                <a:latin typeface="Cambria" pitchFamily="18" charset="0"/>
                <a:cs typeface="Times New Roman" pitchFamily="18" charset="0"/>
              </a:rPr>
              <a:t>врач</a:t>
            </a:r>
            <a:r>
              <a:rPr lang="ru-RU" sz="2000" b="1">
                <a:solidFill>
                  <a:srgbClr val="254275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254275"/>
                </a:solidFill>
                <a:latin typeface="Cambria" pitchFamily="18" charset="0"/>
                <a:cs typeface="Times New Roman" pitchFamily="18" charset="0"/>
              </a:rPr>
              <a:t>высшей категории, директор санатория-профилактория «Восток»/ДОЛ «Лазурный», председатель Комитета женщин ЗСЖД, участник рабочей группы по разработке концепции ЗОЖ для работников ОАО «РЖД»</a:t>
            </a:r>
          </a:p>
          <a:p>
            <a:pPr algn="ctr"/>
            <a:r>
              <a:rPr lang="ru-RU" sz="2000" b="1">
                <a:solidFill>
                  <a:srgbClr val="254275"/>
                </a:solidFill>
                <a:latin typeface="Cambria" pitchFamily="18" charset="0"/>
                <a:ea typeface="Verdana" pitchFamily="34" charset="0"/>
                <a:cs typeface="Times New Roman" pitchFamily="18" charset="0"/>
              </a:rPr>
              <a:t>2022 г.</a:t>
            </a:r>
          </a:p>
        </p:txBody>
      </p:sp>
      <p:pic>
        <p:nvPicPr>
          <p:cNvPr id="13318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950" y="161925"/>
            <a:ext cx="10766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4" descr="Детские руки навалились друг на друга. Детская команда и командный строй среди маленьких ребят&#10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1" name="Picture 6" descr="Дети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0288" y="1635125"/>
            <a:ext cx="31003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2"/>
          <p:cNvSpPr>
            <a:spLocks noChangeArrowheads="1"/>
          </p:cNvSpPr>
          <p:nvPr/>
        </p:nvSpPr>
        <p:spPr bwMode="auto">
          <a:xfrm>
            <a:off x="1325563" y="2020888"/>
            <a:ext cx="47275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2250"/>
              </a:spcAft>
              <a:buFont typeface="Calibri Light" pitchFamily="34" charset="0"/>
              <a:buAutoNum type="arabicPeriod"/>
              <a:tabLst>
                <a:tab pos="228600" algn="l"/>
              </a:tabLst>
            </a:pP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97000" y="1443038"/>
            <a:ext cx="727551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ru-RU" sz="2200" b="1">
                <a:solidFill>
                  <a:srgbClr val="548235"/>
                </a:solidFill>
              </a:rPr>
              <a:t>В детском оздоровительном лагере все дети</a:t>
            </a:r>
          </a:p>
          <a:p>
            <a:pPr>
              <a:lnSpc>
                <a:spcPct val="105000"/>
              </a:lnSpc>
            </a:pPr>
            <a:r>
              <a:rPr lang="ru-RU" sz="2200">
                <a:solidFill>
                  <a:srgbClr val="548235"/>
                </a:solidFill>
              </a:rPr>
              <a:t>распределяются по группам здоровья:</a:t>
            </a:r>
          </a:p>
          <a:p>
            <a:pPr>
              <a:lnSpc>
                <a:spcPct val="105000"/>
              </a:lnSpc>
            </a:pPr>
            <a:r>
              <a:rPr lang="ru-RU" sz="2200">
                <a:solidFill>
                  <a:srgbClr val="548235"/>
                </a:solidFill>
              </a:rPr>
              <a:t>составляется программа индивидуального оздоровления</a:t>
            </a:r>
          </a:p>
          <a:p>
            <a:pPr>
              <a:lnSpc>
                <a:spcPct val="105000"/>
              </a:lnSpc>
            </a:pPr>
            <a:r>
              <a:rPr lang="ru-RU" sz="2200">
                <a:solidFill>
                  <a:srgbClr val="548235"/>
                </a:solidFill>
              </a:rPr>
              <a:t>проводится контроль: динамики роста, массы тела, мышечной силы, жизненной емкости легких.</a:t>
            </a:r>
          </a:p>
          <a:p>
            <a:pPr>
              <a:lnSpc>
                <a:spcPct val="105000"/>
              </a:lnSpc>
            </a:pPr>
            <a:r>
              <a:rPr lang="ru-RU" sz="2200">
                <a:solidFill>
                  <a:srgbClr val="548235"/>
                </a:solidFill>
              </a:rPr>
              <a:t>осуществляется неотложная медицинская помощь</a:t>
            </a:r>
            <a:endParaRPr lang="ru-RU" sz="2200" b="1">
              <a:solidFill>
                <a:srgbClr val="548235"/>
              </a:solidFill>
            </a:endParaRPr>
          </a:p>
          <a:p>
            <a:pPr>
              <a:lnSpc>
                <a:spcPct val="105000"/>
              </a:lnSpc>
            </a:pPr>
            <a:r>
              <a:rPr lang="ru-RU" sz="2200" b="1">
                <a:solidFill>
                  <a:srgbClr val="548235"/>
                </a:solidFill>
              </a:rPr>
              <a:t>Формируется культура отношения ребенка к своему здоровью </a:t>
            </a:r>
          </a:p>
          <a:p>
            <a:pPr>
              <a:lnSpc>
                <a:spcPct val="105000"/>
              </a:lnSpc>
            </a:pPr>
            <a:r>
              <a:rPr lang="ru-RU" sz="2200">
                <a:solidFill>
                  <a:srgbClr val="548235"/>
                </a:solidFill>
              </a:rPr>
              <a:t>(Программа «Железное здоровье»)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7175" y="5173663"/>
            <a:ext cx="89042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ТОЛЬКО СОВМЕСТНО МЫ МОЖЕМ ОБЕСПЕЧИТЬ СОДЕРЖАТЕЛЬНЫЙ, ПОЛНОЦЕННЫЙ ОТДЫХ И ОЗДОРОВЛЕНИЕ, СОДЕЙСТВОВАТЬ УКРЕПЛЕНИЮ ФИЗИЧЕСКОГО И ДУХОВНОГО РАЗВИТИЯ НАШИХ ДЕТЕЙ.</a:t>
            </a:r>
          </a:p>
        </p:txBody>
      </p:sp>
      <p:pic>
        <p:nvPicPr>
          <p:cNvPr id="22534" name="Picture 4" descr="https://kartinkin.net/uploads/posts/2022-03/1646308011_8-kartinkin-net-p-shkolnii-lager-kartinki-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5538" y="1174750"/>
            <a:ext cx="82232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75" y="4543425"/>
            <a:ext cx="20050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4" descr="Детские руки навалились друг на друга. Детская команда и командный строй среди маленьких ребят&#10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1044575" y="1827213"/>
            <a:ext cx="1114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548235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СПАСИБО ЗА ВНИМАНИЕ!</a:t>
            </a:r>
            <a:r>
              <a:rPr lang="ru-RU">
                <a:solidFill>
                  <a:srgbClr val="548235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                                                         </a:t>
            </a:r>
            <a:endParaRPr lang="ru-RU">
              <a:solidFill>
                <a:srgbClr val="548235"/>
              </a:solidFill>
              <a:latin typeface="Calibri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98538" y="2844800"/>
            <a:ext cx="1119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548235"/>
                </a:solidFill>
              </a:rPr>
              <a:t>Гунбина Елена Дмитриевна</a:t>
            </a:r>
            <a:br>
              <a:rPr lang="ru-RU" sz="2400">
                <a:solidFill>
                  <a:srgbClr val="548235"/>
                </a:solidFill>
              </a:rPr>
            </a:br>
            <a:r>
              <a:rPr lang="ru-RU" sz="2400">
                <a:solidFill>
                  <a:srgbClr val="548235"/>
                </a:solidFill>
              </a:rPr>
              <a:t>Vostok-GunbinaED@wsr.ru</a:t>
            </a:r>
            <a:r>
              <a:rPr lang="ru-RU" sz="2400" b="1">
                <a:solidFill>
                  <a:srgbClr val="548235"/>
                </a:solidFill>
              </a:rPr>
              <a:t> </a:t>
            </a:r>
            <a:endParaRPr lang="ru-RU" sz="24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41400" y="6264275"/>
            <a:ext cx="1115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48235"/>
                </a:solidFill>
              </a:rPr>
              <a:t>2022г.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5563" y="841375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203325" y="941388"/>
            <a:ext cx="1080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2F5597"/>
                </a:solidFill>
                <a:latin typeface="Georgia" pitchFamily="18" charset="0"/>
              </a:rPr>
              <a:t>ОСНОВНЫЕ ДЕЙСТВИЯ РОДИТЕЛЕЙ, ПОЛУЧИВШИХ ПУТЕВКУ В ДОЛ</a:t>
            </a:r>
          </a:p>
        </p:txBody>
      </p:sp>
      <p:pic>
        <p:nvPicPr>
          <p:cNvPr id="14341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176338" y="2174875"/>
            <a:ext cx="108267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ru-RU" b="1" i="1" u="sng">
                <a:solidFill>
                  <a:srgbClr val="324D1F"/>
                </a:solidFill>
              </a:rPr>
              <a:t>Документы, необходимые для заезда</a:t>
            </a:r>
            <a:endParaRPr lang="ru-RU" b="1" u="sng">
              <a:solidFill>
                <a:srgbClr val="324D1F"/>
              </a:solidFill>
            </a:endParaRP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Выписка из протокола решения комиссии о выдаче путевки или путевка;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Ксерокопии свидетельства о рождении или паспорта ребенка (для детей старше 14 лет), страхового медицинского полиса 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Заполненное согласие на обработку персональных данных;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Заполненное информированное согласие на медицинское вмешательство;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Заполненное заявление-согласие на фото и видеосъемку.</a:t>
            </a:r>
          </a:p>
          <a:p>
            <a:pPr>
              <a:lnSpc>
                <a:spcPct val="105000"/>
              </a:lnSpc>
            </a:pPr>
            <a:r>
              <a:rPr lang="ru-RU" b="1" i="1" u="sng">
                <a:solidFill>
                  <a:srgbClr val="324D1F"/>
                </a:solidFill>
              </a:rPr>
              <a:t>Получить  медицинские документы</a:t>
            </a:r>
            <a:endParaRPr lang="ru-RU" u="sng">
              <a:solidFill>
                <a:srgbClr val="324D1F"/>
              </a:solidFill>
            </a:endParaRP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1. Медицинская справка формы</a:t>
            </a:r>
            <a:r>
              <a:rPr lang="ru-RU" b="1">
                <a:solidFill>
                  <a:srgbClr val="324D1F"/>
                </a:solidFill>
              </a:rPr>
              <a:t> 079/у, </a:t>
            </a:r>
            <a:r>
              <a:rPr lang="ru-RU">
                <a:solidFill>
                  <a:srgbClr val="324D1F"/>
                </a:solidFill>
              </a:rPr>
              <a:t>действительна 90 дней;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2. Справка об отсутствии в течение 21 календарного дня контактов с больными инфекционными заболеваниями, выданная не ранее, чем за 3 дня до отъезда;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3.Копия сертификата о прививках;</a:t>
            </a:r>
          </a:p>
          <a:p>
            <a:pPr>
              <a:lnSpc>
                <a:spcPct val="105000"/>
              </a:lnSpc>
            </a:pPr>
            <a:r>
              <a:rPr lang="ru-RU">
                <a:solidFill>
                  <a:srgbClr val="324D1F"/>
                </a:solidFill>
              </a:rPr>
              <a:t>4.Детям, которым на момент заезда исполнилось 15 лет – обязательное наличие справки о результатах флюорографии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423988" y="1071563"/>
            <a:ext cx="107680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ВЗАИМОДЕЙСТВИЕ РОДИТЕЛЕЙ И МЕДИЦИНСКИХ РАБОТНИКОВ ДОЛ</a:t>
            </a:r>
          </a:p>
        </p:txBody>
      </p:sp>
      <p:pic>
        <p:nvPicPr>
          <p:cNvPr id="1536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96963" y="2279650"/>
            <a:ext cx="103108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324D1F"/>
                </a:solidFill>
              </a:rPr>
              <a:t>Работнику медицинской службы ДОЛ необходима полная информация о состоянии каждого ребенка: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Хронические заболевания;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Заболевания в ремиссии;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Болезни, травмы, которые перенес ребенок до заезда в ДОЛ.</a:t>
            </a:r>
          </a:p>
          <a:p>
            <a:r>
              <a:rPr lang="ru-RU" b="1">
                <a:solidFill>
                  <a:srgbClr val="324D1F"/>
                </a:solidFill>
              </a:rPr>
              <a:t>ПРОТИВОПОКАЗАНИЯ при направлении несовершеннолетних в организации отдыха и оздоровления</a:t>
            </a:r>
            <a:r>
              <a:rPr lang="ru-RU">
                <a:solidFill>
                  <a:srgbClr val="324D1F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Заболевания в острой стадии или обострение хронических заболеваний;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Инфекционные заболевания, заразные болезни глаз и кожи, паразитарные заболевания;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Злокачественные заболевания, требующие лечения;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Психические и поведенческие расстройства, представляющие опасность для окружающих;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Зависимость от алкогольных, наркотических и психотропных веществ.</a:t>
            </a:r>
            <a:endParaRPr lang="ru-RU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116013" y="5699125"/>
            <a:ext cx="92471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843C0C"/>
                </a:solidFill>
              </a:rPr>
              <a:t>Родители должны особое внимание уделять заполнению медицинских документов своего ребенка в поликлинике, отслеживать, чтобы были заполнены все графы, чтобы была указана полная и достоверная информация.</a:t>
            </a:r>
            <a:endParaRPr lang="ru-RU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423988" y="1071563"/>
            <a:ext cx="1076801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2F5597"/>
                </a:solidFill>
                <a:latin typeface="Georgia" pitchFamily="18" charset="0"/>
              </a:rPr>
              <a:t>Медицинская справка формы 079/у</a:t>
            </a:r>
          </a:p>
        </p:txBody>
      </p:sp>
      <p:pic>
        <p:nvPicPr>
          <p:cNvPr id="25606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211263" y="1930400"/>
            <a:ext cx="7951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24D1F"/>
                </a:solidFill>
              </a:rPr>
              <a:t>При оформлении справки врач-  педиатр  указывает сведения о  состоянии здоровья ребенка: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физиологические особенности развития;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перенесенные заболевания, в том числе инфекционных заболеваний (ветряная оспа, скарлатина, корь, краснуха и пр.), с указанием даты заболевания;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проведенной вакцинации. При отсутствии вакцинации, реакции Манту, должен быть официально оформленный медицинский отвод или отказ родителей;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результаты осмотра на педикулез и чесотку;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324D1F"/>
                </a:solidFill>
              </a:rPr>
              <a:t> анализы на яйцеглист и соскоб на энтеробиоз;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44613" y="5291138"/>
            <a:ext cx="897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843C0C"/>
                </a:solidFill>
              </a:rPr>
              <a:t>Назначение справки- получение всей необходимой информации для обеспечения оздоровления Вашего ребенка в ДОЛ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1149350" y="1252538"/>
            <a:ext cx="56054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48235"/>
                </a:solidFill>
              </a:rPr>
              <a:t>В лагере </a:t>
            </a:r>
            <a:r>
              <a:rPr lang="ru-RU" b="1">
                <a:solidFill>
                  <a:srgbClr val="548235"/>
                </a:solidFill>
              </a:rPr>
              <a:t>запрещается</a:t>
            </a:r>
            <a:r>
              <a:rPr lang="ru-RU">
                <a:solidFill>
                  <a:srgbClr val="548235"/>
                </a:solidFill>
              </a:rPr>
              <a:t> </a:t>
            </a:r>
            <a:r>
              <a:rPr lang="ru-RU" b="1">
                <a:solidFill>
                  <a:srgbClr val="548235"/>
                </a:solidFill>
              </a:rPr>
              <a:t>пользоваться</a:t>
            </a:r>
            <a:r>
              <a:rPr lang="ru-RU">
                <a:solidFill>
                  <a:srgbClr val="548235"/>
                </a:solidFill>
              </a:rPr>
              <a:t>, без указания врача, </a:t>
            </a:r>
            <a:r>
              <a:rPr lang="ru-RU" b="1">
                <a:solidFill>
                  <a:srgbClr val="548235"/>
                </a:solidFill>
              </a:rPr>
              <a:t>самостоятельно лекарствами</a:t>
            </a:r>
            <a:r>
              <a:rPr lang="ru-RU">
                <a:solidFill>
                  <a:srgbClr val="548235"/>
                </a:solidFill>
              </a:rPr>
              <a:t>, привезенными из дома (не давать детям лекарства, для предотвращения бесконтрольного приема). В случае, если ребенок получает плановую базисную терапию, необходимо передать лекарства врачу с назначением этого препарата врачами специалистами.</a:t>
            </a:r>
          </a:p>
          <a:p>
            <a:endParaRPr lang="ru-RU">
              <a:solidFill>
                <a:srgbClr val="548235"/>
              </a:solidFill>
            </a:endParaRPr>
          </a:p>
          <a:p>
            <a:r>
              <a:rPr lang="ru-RU">
                <a:solidFill>
                  <a:srgbClr val="548235"/>
                </a:solidFill>
              </a:rPr>
              <a:t>Даже если вы уверены в своем ребенке, лекарственные средства могут вызвать интерес у других детей, что повлечет за собой непредсказуемые последствия.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8588" y="5170488"/>
            <a:ext cx="8715375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843C0C"/>
                </a:solidFill>
              </a:rPr>
              <a:t>Необходимо предупредить медицинских работников лагеря о психологических, физиологических особенностях ребенка, и наличии каких- либо медицинских противопоказаний.</a:t>
            </a:r>
          </a:p>
        </p:txBody>
      </p:sp>
      <p:pic>
        <p:nvPicPr>
          <p:cNvPr id="16391" name="Picture 2" descr="https://kartinkin.net/uploads/posts/2022-03/1646308054_55-kartinkin-net-p-shkolnii-lager-kartinki-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3388" y="1252538"/>
            <a:ext cx="5037137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1423988" y="1058863"/>
            <a:ext cx="107680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2F5597"/>
                </a:solidFill>
              </a:rPr>
              <a:t>ПИТАНИЕ В ДОЛ</a:t>
            </a:r>
          </a:p>
          <a:p>
            <a:pPr algn="ctr"/>
            <a:endParaRPr lang="ru-RU" sz="800">
              <a:solidFill>
                <a:srgbClr val="2F5597"/>
              </a:solidFill>
            </a:endParaRPr>
          </a:p>
          <a:p>
            <a:pPr algn="ctr"/>
            <a:r>
              <a:rPr lang="ru-RU" sz="2400">
                <a:solidFill>
                  <a:srgbClr val="548235"/>
                </a:solidFill>
              </a:rPr>
              <a:t>5-ти разовое сбалансированное диетическое питание </a:t>
            </a:r>
          </a:p>
        </p:txBody>
      </p:sp>
      <p:pic>
        <p:nvPicPr>
          <p:cNvPr id="1741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508125" y="4781550"/>
            <a:ext cx="87788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2250"/>
              </a:spcAft>
              <a:tabLst>
                <a:tab pos="228600" algn="l"/>
              </a:tabLst>
            </a:pPr>
            <a:r>
              <a:rPr lang="ru-RU" sz="2000" b="1">
                <a:solidFill>
                  <a:srgbClr val="843C0C"/>
                </a:solidFill>
                <a:latin typeface="Times New Roman" pitchFamily="18" charset="0"/>
                <a:cs typeface="Times New Roman" pitchFamily="18" charset="0"/>
              </a:rPr>
              <a:t>Если у ребенка есть аллергическая реакция на продукты питания или индивидуальная непереносимость, обязательно предупредите медицинских работников лагеря!</a:t>
            </a:r>
            <a:endParaRPr lang="ru-RU" sz="2000" b="1">
              <a:solidFill>
                <a:srgbClr val="843C0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125" y="2617788"/>
            <a:ext cx="4362450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548235"/>
                </a:solidFill>
              </a:rPr>
              <a:t>Потребность у детей с 7 лет  и старше:</a:t>
            </a:r>
          </a:p>
          <a:p>
            <a:r>
              <a:rPr lang="ru-RU">
                <a:solidFill>
                  <a:srgbClr val="548235"/>
                </a:solidFill>
              </a:rPr>
              <a:t>белки — 90 г/сут</a:t>
            </a:r>
          </a:p>
          <a:p>
            <a:r>
              <a:rPr lang="ru-RU">
                <a:solidFill>
                  <a:srgbClr val="548235"/>
                </a:solidFill>
              </a:rPr>
              <a:t>жиры — 92 г/сут</a:t>
            </a:r>
          </a:p>
          <a:p>
            <a:r>
              <a:rPr lang="ru-RU">
                <a:solidFill>
                  <a:srgbClr val="548235"/>
                </a:solidFill>
              </a:rPr>
              <a:t>углеводы  383 г/сут</a:t>
            </a:r>
          </a:p>
          <a:p>
            <a:r>
              <a:rPr lang="ru-RU">
                <a:solidFill>
                  <a:srgbClr val="548235"/>
                </a:solidFill>
              </a:rPr>
              <a:t>Ккал/сут — 2800-3000</a:t>
            </a:r>
            <a:r>
              <a:rPr lang="ru-RU">
                <a:solidFill>
                  <a:srgbClr val="548235"/>
                </a:solidFill>
                <a:latin typeface="Georgia" pitchFamily="18" charset="0"/>
              </a:rPr>
              <a:t> ккал/сут</a:t>
            </a:r>
          </a:p>
        </p:txBody>
      </p:sp>
      <p:pic>
        <p:nvPicPr>
          <p:cNvPr id="17416" name="Picture 2" descr="https://kidsbebus.ru/wp-content/uploads/2/b/7/2b7949eaec1fe2d30fe55b2f8f9430dd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2650" y="2530475"/>
            <a:ext cx="341153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293813" y="1663700"/>
            <a:ext cx="73453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324D1F"/>
                </a:solidFill>
              </a:rPr>
              <a:t>8:30 - Утренние ритуалы</a:t>
            </a:r>
          </a:p>
          <a:p>
            <a:r>
              <a:rPr lang="ru-RU" sz="1600">
                <a:solidFill>
                  <a:srgbClr val="324D1F"/>
                </a:solidFill>
              </a:rPr>
              <a:t>8:55 - Мини-дискотека (зарядка)</a:t>
            </a:r>
          </a:p>
          <a:p>
            <a:r>
              <a:rPr lang="ru-RU" sz="1600">
                <a:solidFill>
                  <a:srgbClr val="324D1F"/>
                </a:solidFill>
              </a:rPr>
              <a:t>9:30 - Завтрак</a:t>
            </a:r>
          </a:p>
          <a:p>
            <a:r>
              <a:rPr lang="ru-RU" sz="1600">
                <a:solidFill>
                  <a:srgbClr val="324D1F"/>
                </a:solidFill>
              </a:rPr>
              <a:t>10:00 - Утренняя притча (программа №1)</a:t>
            </a:r>
          </a:p>
          <a:p>
            <a:r>
              <a:rPr lang="ru-RU" sz="1600">
                <a:solidFill>
                  <a:srgbClr val="324D1F"/>
                </a:solidFill>
              </a:rPr>
              <a:t>10:30 - Мастерские и спортивные секции</a:t>
            </a:r>
          </a:p>
          <a:p>
            <a:r>
              <a:rPr lang="ru-RU" sz="1600">
                <a:solidFill>
                  <a:srgbClr val="324D1F"/>
                </a:solidFill>
              </a:rPr>
              <a:t>13:30 - Обед</a:t>
            </a:r>
          </a:p>
          <a:p>
            <a:r>
              <a:rPr lang="ru-RU" sz="1600">
                <a:solidFill>
                  <a:srgbClr val="324D1F"/>
                </a:solidFill>
              </a:rPr>
              <a:t>14:15 - Часы отдыха </a:t>
            </a:r>
          </a:p>
          <a:p>
            <a:r>
              <a:rPr lang="ru-RU" sz="1600">
                <a:solidFill>
                  <a:srgbClr val="324D1F"/>
                </a:solidFill>
              </a:rPr>
              <a:t>16:30 - Полдник</a:t>
            </a:r>
          </a:p>
          <a:p>
            <a:r>
              <a:rPr lang="ru-RU" sz="1600">
                <a:solidFill>
                  <a:srgbClr val="324D1F"/>
                </a:solidFill>
              </a:rPr>
              <a:t>17:00 - Отрядная работа/подготовка к мероприятию/мероприятие(программа №2)</a:t>
            </a:r>
          </a:p>
          <a:p>
            <a:r>
              <a:rPr lang="ru-RU" sz="1600">
                <a:solidFill>
                  <a:srgbClr val="324D1F"/>
                </a:solidFill>
              </a:rPr>
              <a:t>19:00 - Ужин</a:t>
            </a:r>
          </a:p>
          <a:p>
            <a:r>
              <a:rPr lang="ru-RU" sz="1600">
                <a:solidFill>
                  <a:srgbClr val="324D1F"/>
                </a:solidFill>
              </a:rPr>
              <a:t>20:00 - Вечернее шоу (программа №3)</a:t>
            </a:r>
          </a:p>
          <a:p>
            <a:r>
              <a:rPr lang="ru-RU" sz="1600">
                <a:solidFill>
                  <a:srgbClr val="324D1F"/>
                </a:solidFill>
              </a:rPr>
              <a:t>21:30 - Второй ужин</a:t>
            </a:r>
          </a:p>
          <a:p>
            <a:r>
              <a:rPr lang="ru-RU" sz="1600">
                <a:solidFill>
                  <a:srgbClr val="324D1F"/>
                </a:solidFill>
              </a:rPr>
              <a:t>22:00 - Отрядный огонёк/ дискотека/ песенный вечер у костра</a:t>
            </a:r>
          </a:p>
          <a:p>
            <a:r>
              <a:rPr lang="ru-RU" sz="1600">
                <a:solidFill>
                  <a:srgbClr val="324D1F"/>
                </a:solidFill>
              </a:rPr>
              <a:t>23:00 – Отбой</a:t>
            </a:r>
          </a:p>
        </p:txBody>
      </p:sp>
      <p:pic>
        <p:nvPicPr>
          <p:cNvPr id="18438" name="Picture 6" descr="https://kartinkin.net/uploads/posts/2022-03/1646308010_19-kartinkin-net-p-shkolnii-lager-kartinki-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4488" y="1920875"/>
            <a:ext cx="40259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74763" y="1147763"/>
            <a:ext cx="10720387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РАСПОРЯДОК    ДНЯ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157288" y="5548313"/>
            <a:ext cx="9445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548235"/>
                </a:solidFill>
              </a:rPr>
              <a:t>Режим дня  предусматривает ночной сон не менее  9 часов (для детей до 10 лет  не менее 10 часов), дневной отдых - 1,5 часа. Утренний подъем детей проводится не ранее 8 часов. </a:t>
            </a:r>
            <a:endParaRPr lang="ru-RU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423988" y="1071563"/>
            <a:ext cx="107680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НАВЫКИ РЕБЕНКА ДЛЯ ПРЕБЫВАНИЯ В ДОЛ</a:t>
            </a:r>
          </a:p>
        </p:txBody>
      </p:sp>
      <p:pic>
        <p:nvPicPr>
          <p:cNvPr id="19461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 rot="10800000" flipV="1">
            <a:off x="1420813" y="1962150"/>
            <a:ext cx="89995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517D33"/>
                </a:solidFill>
              </a:rPr>
              <a:t>Объясните ребёнку</a:t>
            </a:r>
            <a:r>
              <a:rPr lang="ru-RU">
                <a:solidFill>
                  <a:srgbClr val="517D33"/>
                </a:solidFill>
              </a:rPr>
              <a:t>, что для хорошего отдыха в лагере дети должны уметь за собой ухаживать, знать, как вести себя в общественных местах и в транспорте. </a:t>
            </a:r>
          </a:p>
          <a:p>
            <a:r>
              <a:rPr lang="ru-RU">
                <a:solidFill>
                  <a:srgbClr val="517D33"/>
                </a:solidFill>
              </a:rPr>
              <a:t>Ещё один важный вопрос, решение которого, способствует развитию самостоятельности у детей – </a:t>
            </a:r>
            <a:r>
              <a:rPr lang="ru-RU" b="1">
                <a:solidFill>
                  <a:srgbClr val="517D33"/>
                </a:solidFill>
              </a:rPr>
              <a:t>умение управлять своим временем</a:t>
            </a:r>
            <a:r>
              <a:rPr lang="ru-RU">
                <a:solidFill>
                  <a:srgbClr val="517D33"/>
                </a:solidFill>
              </a:rPr>
              <a:t>, жить по установленному распорядку. Чтобы потренировать этот навык, можно </a:t>
            </a:r>
            <a:r>
              <a:rPr lang="ru-RU" b="1">
                <a:solidFill>
                  <a:srgbClr val="517D33"/>
                </a:solidFill>
              </a:rPr>
              <a:t>за пару недель до отъезда начать жить по расписанию</a:t>
            </a:r>
            <a:r>
              <a:rPr lang="ru-RU">
                <a:solidFill>
                  <a:srgbClr val="517D33"/>
                </a:solidFill>
              </a:rPr>
              <a:t>: гулять, принимать пищу и спать по часам, собираться, одеваться и проводить гигиенические процедуры в определенное время. Благодаря такой репетиции ребенок привыкнет и легко адаптируется в реальных условиях.</a:t>
            </a:r>
          </a:p>
          <a:p>
            <a:r>
              <a:rPr lang="ru-RU">
                <a:solidFill>
                  <a:srgbClr val="517D33"/>
                </a:solidFill>
              </a:rPr>
              <a:t>Избежать тоски по дому и страха одиночества можно, если </a:t>
            </a:r>
            <a:r>
              <a:rPr lang="ru-RU" b="1">
                <a:solidFill>
                  <a:srgbClr val="517D33"/>
                </a:solidFill>
              </a:rPr>
              <a:t>до отъезда постоянно напоминать ребенку</a:t>
            </a:r>
            <a:r>
              <a:rPr lang="ru-RU">
                <a:solidFill>
                  <a:srgbClr val="517D33"/>
                </a:solidFill>
              </a:rPr>
              <a:t>, что остальные члены семьи его любят и будут скучать, что в случае возникновения трудностей взрослые приедут, помогут или вовсе заберут домой. Это поможет не чувствовать себя ненужным, отвергнутым, отправленным в ссылку.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417638" y="5888038"/>
            <a:ext cx="6170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517D33"/>
                </a:solidFill>
              </a:rPr>
              <a:t>Научите ребенка</a:t>
            </a:r>
            <a:r>
              <a:rPr lang="ru-RU" b="1">
                <a:solidFill>
                  <a:srgbClr val="517D33"/>
                </a:solidFill>
              </a:rPr>
              <a:t>  </a:t>
            </a:r>
            <a:r>
              <a:rPr lang="ru-RU">
                <a:solidFill>
                  <a:srgbClr val="517D33"/>
                </a:solidFill>
              </a:rPr>
              <a:t>сортировать грязное и чистое белье.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22375" y="877888"/>
            <a:ext cx="10768013" cy="5397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04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6988" y="4991100"/>
            <a:ext cx="20050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423988" y="1071563"/>
            <a:ext cx="107680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+mn-cs"/>
              </a:rPr>
              <a:t>ПОСЕЩЕНИЕ РЕБЕНКА В ДЕТСКОМ ОЗДОРОВИТЕЛЬНОМ ЛАГЕРЕ РОДИТЕЛЯМИ</a:t>
            </a:r>
          </a:p>
        </p:txBody>
      </p:sp>
      <p:pic>
        <p:nvPicPr>
          <p:cNvPr id="2048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61925"/>
            <a:ext cx="107680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03313" y="2498725"/>
            <a:ext cx="953611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>
                <a:solidFill>
                  <a:srgbClr val="548235"/>
                </a:solidFill>
              </a:rPr>
              <a:t>Запрещено</a:t>
            </a:r>
            <a:r>
              <a:rPr lang="ru-RU">
                <a:solidFill>
                  <a:srgbClr val="548235"/>
                </a:solidFill>
              </a:rPr>
              <a:t>: посещения родителями детей в период смены, забирать ребенка за пределы лагеря на краткосрочный период в течение смены</a:t>
            </a:r>
            <a:r>
              <a:rPr lang="ru-RU" b="1">
                <a:solidFill>
                  <a:srgbClr val="548235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>
                <a:solidFill>
                  <a:srgbClr val="548235"/>
                </a:solidFill>
              </a:rPr>
              <a:t>При передаче продуктов питания  ребенку родителями, </a:t>
            </a:r>
            <a:r>
              <a:rPr lang="ru-RU" b="1">
                <a:solidFill>
                  <a:srgbClr val="548235"/>
                </a:solidFill>
              </a:rPr>
              <a:t> рекомендуются:</a:t>
            </a:r>
            <a:r>
              <a:rPr lang="ru-RU">
                <a:solidFill>
                  <a:srgbClr val="548235"/>
                </a:solidFill>
              </a:rPr>
              <a:t>   кондитерские изделия (конфеты - карамель, галеты, печенье, крекеры, (с минимальным содержанием пищевых ароматизаторов); </a:t>
            </a:r>
          </a:p>
          <a:p>
            <a:pPr>
              <a:lnSpc>
                <a:spcPct val="110000"/>
              </a:lnSpc>
            </a:pPr>
            <a:r>
              <a:rPr lang="ru-RU">
                <a:solidFill>
                  <a:srgbClr val="548235"/>
                </a:solidFill>
              </a:rPr>
              <a:t>фрукты (яблоки, груши, бананы (тщательно вымытые дома), цитрусовые (апельсины, мандарины), с учетом индивидуальной переносимости;</a:t>
            </a:r>
          </a:p>
          <a:p>
            <a:pPr>
              <a:lnSpc>
                <a:spcPct val="110000"/>
              </a:lnSpc>
            </a:pPr>
            <a:r>
              <a:rPr lang="ru-RU">
                <a:solidFill>
                  <a:srgbClr val="548235"/>
                </a:solidFill>
              </a:rPr>
              <a:t> соки натуральные отечественные и импортные,  соки и нектары промышленного производства, предпочтительно в мелкоштучной упаковке. </a:t>
            </a:r>
          </a:p>
          <a:p>
            <a:pPr>
              <a:lnSpc>
                <a:spcPct val="110000"/>
              </a:lnSpc>
            </a:pPr>
            <a:r>
              <a:rPr lang="ru-RU" b="1">
                <a:solidFill>
                  <a:srgbClr val="548235"/>
                </a:solidFill>
              </a:rPr>
              <a:t>Исключаются </a:t>
            </a:r>
            <a:r>
              <a:rPr lang="ru-RU">
                <a:solidFill>
                  <a:srgbClr val="548235"/>
                </a:solidFill>
              </a:rPr>
              <a:t>все скоропортящиеся продукты, домашние соленья, а также содержащие консерванты, синтетические стабилизаторы и пищевые добавки (чипсы, сухарики  и д.р.)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815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 Light</vt:lpstr>
      <vt:lpstr>Calibri</vt:lpstr>
      <vt:lpstr>Georgia</vt:lpstr>
      <vt:lpstr>Iskoola Pota</vt:lpstr>
      <vt:lpstr>Cambria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Дулесова</dc:creator>
  <cp:lastModifiedBy>Andrej</cp:lastModifiedBy>
  <cp:revision>66</cp:revision>
  <dcterms:created xsi:type="dcterms:W3CDTF">2022-05-25T05:14:16Z</dcterms:created>
  <dcterms:modified xsi:type="dcterms:W3CDTF">2022-05-28T16:46:02Z</dcterms:modified>
</cp:coreProperties>
</file>